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ukta Light" panose="020B0604020202020204" charset="0"/>
      <p:regular r:id="rId16"/>
    </p:embeddedFont>
    <p:embeddedFont>
      <p:font typeface="Prompt Medium" panose="00000600000000000000" pitchFamily="2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34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6758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Cipher Chain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452092"/>
            <a:ext cx="7415927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Enterprise Crypto Intelligence &amp; User Management Platform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50437" y="36453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production-ready solution merging real-time financial analytics with robust enterprise security protocols.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95990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Team Members: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350437" y="5549622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~ Mohammed </a:t>
            </a:r>
            <a:r>
              <a:rPr lang="en-US" sz="1900" dirty="0" err="1">
                <a:solidFill>
                  <a:schemeClr val="bg1"/>
                </a:solidFill>
              </a:rPr>
              <a:t>Mominuddin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</a:rPr>
              <a:t>~ </a:t>
            </a:r>
            <a:r>
              <a:rPr lang="en-US" sz="1900" dirty="0" err="1">
                <a:solidFill>
                  <a:schemeClr val="bg1"/>
                </a:solidFill>
              </a:rPr>
              <a:t>Shreram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 5"/>
          <p:cNvSpPr/>
          <p:nvPr/>
        </p:nvSpPr>
        <p:spPr>
          <a:xfrm>
            <a:off x="10367129" y="495990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Details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67129" y="5549622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Course: CMPE – Enterprise Technologies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5D2B4-1BD2-E49B-62D6-DEAF2DC00554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697" y="651867"/>
            <a:ext cx="6332696" cy="386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Enterprise Gap: Defining the Problem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10697" y="1501140"/>
            <a:ext cx="13009007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While basic dashboards are common, financial platforms operate under strict constraints. Traditional projects often lack the rigorous security infrastructure required for enterprise deployment.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0697" y="2502932"/>
            <a:ext cx="6388656" cy="2606873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49893" y="2742128"/>
            <a:ext cx="694968" cy="694968"/>
          </a:xfrm>
          <a:prstGeom prst="roundRect">
            <a:avLst>
              <a:gd name="adj" fmla="val 13156125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0988" y="2933224"/>
            <a:ext cx="312658" cy="3126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9893" y="3668673"/>
            <a:ext cx="2800231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Authentication SSO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49893" y="4129326"/>
            <a:ext cx="5910262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protection against unauthorised access is non-negotiable.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7430929" y="2502932"/>
            <a:ext cx="6388775" cy="2606873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70125" y="2742128"/>
            <a:ext cx="694968" cy="694968"/>
          </a:xfrm>
          <a:prstGeom prst="roundRect">
            <a:avLst>
              <a:gd name="adj" fmla="val 13156125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1221" y="2933224"/>
            <a:ext cx="312658" cy="31265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0125" y="3668673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Role Based access control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70125" y="4129326"/>
            <a:ext cx="591038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Strict delineation between administrators and standard users.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810697" y="5341382"/>
            <a:ext cx="6388656" cy="2236232"/>
          </a:xfrm>
          <a:prstGeom prst="roundRect">
            <a:avLst>
              <a:gd name="adj" fmla="val 4351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49893" y="5580578"/>
            <a:ext cx="694968" cy="694968"/>
          </a:xfrm>
          <a:prstGeom prst="roundRect">
            <a:avLst>
              <a:gd name="adj" fmla="val 13156125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988" y="5771674"/>
            <a:ext cx="312658" cy="31265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49893" y="6507123"/>
            <a:ext cx="259461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Compliance Audit Logging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1049893" y="6967776"/>
            <a:ext cx="591026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Detailed audit trails for every system interaction.</a:t>
            </a:r>
            <a:endParaRPr lang="en-US" sz="1800" dirty="0"/>
          </a:p>
        </p:txBody>
      </p:sp>
      <p:sp>
        <p:nvSpPr>
          <p:cNvPr id="19" name="Shape 14"/>
          <p:cNvSpPr/>
          <p:nvPr/>
        </p:nvSpPr>
        <p:spPr>
          <a:xfrm>
            <a:off x="7430929" y="5341382"/>
            <a:ext cx="6388775" cy="2236232"/>
          </a:xfrm>
          <a:prstGeom prst="roundRect">
            <a:avLst>
              <a:gd name="adj" fmla="val 4351"/>
            </a:avLst>
          </a:prstGeom>
          <a:solidFill>
            <a:srgbClr val="542C49"/>
          </a:solidFill>
          <a:ln w="7620">
            <a:solidFill>
              <a:srgbClr val="A95B95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70125" y="5580578"/>
            <a:ext cx="694968" cy="694968"/>
          </a:xfrm>
          <a:prstGeom prst="roundRect">
            <a:avLst>
              <a:gd name="adj" fmla="val 13156125"/>
            </a:avLst>
          </a:prstGeom>
          <a:solidFill>
            <a:srgbClr val="A95B9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1221" y="5771674"/>
            <a:ext cx="312658" cy="31265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70125" y="6507123"/>
            <a:ext cx="257389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Analytical Dashboard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70125" y="6967776"/>
            <a:ext cx="591038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 market data integration rather than static displays.</a:t>
            </a:r>
            <a:endParaRPr lang="en-US" sz="1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F346F-53BC-20B2-65BB-5BB67DB3BC61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2014"/>
            <a:ext cx="5219105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 Overview: Cipher Chain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864037" y="17772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Cipher Chain bridges the gap between academic prototypes and industry standards by prioritising </a:t>
            </a: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scalability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security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749" y="2449949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45749" y="33757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 Onboarding 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4445749" y="3866793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access via Google SSO and email authentication, integrated directly into the enterprise workflow.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5150644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4037" y="6076474"/>
            <a:ext cx="28958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RBAC Implementation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864037" y="656748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sophisticated Role-Based Access Control system securing sensitive administrative functions.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5150644"/>
            <a:ext cx="617220" cy="617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9505" y="607647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Full Admin Console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469505" y="6567488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dedicated interface for user governance, profile management, and system oversight.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C72FF-CFF5-0488-E8D9-CBD722D2D0E0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091" y="585668"/>
            <a:ext cx="280011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System Features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25091" y="1345287"/>
            <a:ext cx="13180219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suite of tools designed for both system administrators and financial analysts.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091" y="2142768"/>
            <a:ext cx="6337340" cy="1617940"/>
          </a:xfrm>
          <a:prstGeom prst="roundRect">
            <a:avLst>
              <a:gd name="adj" fmla="val 678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2231" y="2142768"/>
            <a:ext cx="91440" cy="161794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1023699" y="2372797"/>
            <a:ext cx="249412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Authentication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23699" y="2867739"/>
            <a:ext cx="580870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Flexible login options supporting both standard Email/Password and Google OAuth SSO.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5091" y="3967877"/>
            <a:ext cx="6337340" cy="1617940"/>
          </a:xfrm>
          <a:prstGeom prst="roundRect">
            <a:avLst>
              <a:gd name="adj" fmla="val 678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02231" y="3967877"/>
            <a:ext cx="91440" cy="161794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1023699" y="4197906"/>
            <a:ext cx="271605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Granular Access Control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023699" y="4692848"/>
            <a:ext cx="580870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Distinct environments for Admins (Governance) and Users (Analytics).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5091" y="5792986"/>
            <a:ext cx="6337340" cy="1286470"/>
          </a:xfrm>
          <a:prstGeom prst="roundRect">
            <a:avLst>
              <a:gd name="adj" fmla="val 8529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02231" y="5792986"/>
            <a:ext cx="91440" cy="128647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1023699" y="6023015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Activity Auditing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023699" y="6517958"/>
            <a:ext cx="5808702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Immutable logs tracking all critical system events for compliance.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75590" y="2142768"/>
            <a:ext cx="6337340" cy="1617940"/>
          </a:xfrm>
          <a:prstGeom prst="roundRect">
            <a:avLst>
              <a:gd name="adj" fmla="val 678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52730" y="2142768"/>
            <a:ext cx="91440" cy="161794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7874198" y="2372797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Charting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874198" y="2867739"/>
            <a:ext cx="580870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Integration of TradingView libraries for professional-grade technical analysis.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75590" y="3967877"/>
            <a:ext cx="6337340" cy="1617940"/>
          </a:xfrm>
          <a:prstGeom prst="roundRect">
            <a:avLst>
              <a:gd name="adj" fmla="val 678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52730" y="3967877"/>
            <a:ext cx="91440" cy="161794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22" name="Text 20"/>
          <p:cNvSpPr/>
          <p:nvPr/>
        </p:nvSpPr>
        <p:spPr>
          <a:xfrm>
            <a:off x="7874198" y="4197906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Market Intelligence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74198" y="4692848"/>
            <a:ext cx="580870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tracking of major indices including NIFTY, SENSEX.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75590" y="5792986"/>
            <a:ext cx="6337340" cy="1617940"/>
          </a:xfrm>
          <a:prstGeom prst="roundRect">
            <a:avLst>
              <a:gd name="adj" fmla="val 678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A95B9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52730" y="5792986"/>
            <a:ext cx="91440" cy="1617940"/>
          </a:xfrm>
          <a:prstGeom prst="roundRect">
            <a:avLst>
              <a:gd name="adj" fmla="val 95171"/>
            </a:avLst>
          </a:prstGeom>
          <a:solidFill>
            <a:srgbClr val="A95B95"/>
          </a:solidFill>
          <a:ln/>
        </p:spPr>
      </p:sp>
      <p:sp>
        <p:nvSpPr>
          <p:cNvPr id="26" name="Text 24"/>
          <p:cNvSpPr/>
          <p:nvPr/>
        </p:nvSpPr>
        <p:spPr>
          <a:xfrm>
            <a:off x="7874198" y="6023015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Management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874198" y="6517958"/>
            <a:ext cx="580870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Complete administrative control over user lifecycles and permissions.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128FCA-9C0A-117D-F163-CF08E10C20AE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901065"/>
            <a:ext cx="476464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Governance: The Admin Dashboard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724733" y="1556623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command centre for system oversight, designed to ensure compliance and manage the user base effectively.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62" y="2458343"/>
            <a:ext cx="310515" cy="3105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97675" y="2451973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Surveillance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397675" y="2863691"/>
            <a:ext cx="702159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complete profiles, login timestamps, and current status for every registered user.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62" y="3946624"/>
            <a:ext cx="310515" cy="3105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97675" y="3940254"/>
            <a:ext cx="2614613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Control Actions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397675" y="4351973"/>
            <a:ext cx="702159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Instantly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 or disable 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accounts to handle security threats or subscription statuses.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62" y="5434905"/>
            <a:ext cx="310515" cy="310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97675" y="5428536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Management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397675" y="5840254"/>
            <a:ext cx="70215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Execute permanent profile deletions and search the user database efficiently.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62" y="6591955"/>
            <a:ext cx="310515" cy="31051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97675" y="6585585"/>
            <a:ext cx="230076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Audit Monitoring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397675" y="6997303"/>
            <a:ext cx="702159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 system-wide logs to investigate suspicious behaviour or confirm actions.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336" y="620197"/>
            <a:ext cx="3883343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Audit Logging System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85336" y="1442918"/>
            <a:ext cx="13059728" cy="374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enterprise fintech, accountability is paramount. Cipher Chain maintains a tamper-proof record in the </a:t>
            </a: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auditLogs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Firestore collection.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99960" y="2069663"/>
            <a:ext cx="30480" cy="5539621"/>
          </a:xfrm>
          <a:prstGeom prst="roundRect">
            <a:avLst>
              <a:gd name="adj" fmla="val 309219"/>
            </a:avLst>
          </a:prstGeom>
          <a:solidFill>
            <a:srgbClr val="C274AE"/>
          </a:solidFill>
          <a:ln/>
        </p:spPr>
      </p:sp>
      <p:sp>
        <p:nvSpPr>
          <p:cNvPr id="5" name="Shape 3"/>
          <p:cNvSpPr/>
          <p:nvPr/>
        </p:nvSpPr>
        <p:spPr>
          <a:xfrm>
            <a:off x="6420088" y="2306836"/>
            <a:ext cx="673179" cy="30480"/>
          </a:xfrm>
          <a:prstGeom prst="roundRect">
            <a:avLst>
              <a:gd name="adj" fmla="val 309219"/>
            </a:avLst>
          </a:prstGeom>
          <a:solidFill>
            <a:srgbClr val="C274AE"/>
          </a:solidFill>
          <a:ln/>
        </p:spPr>
      </p:sp>
      <p:sp>
        <p:nvSpPr>
          <p:cNvPr id="6" name="Shape 4"/>
          <p:cNvSpPr/>
          <p:nvPr/>
        </p:nvSpPr>
        <p:spPr>
          <a:xfrm>
            <a:off x="7062788" y="2069663"/>
            <a:ext cx="504825" cy="504825"/>
          </a:xfrm>
          <a:prstGeom prst="roundRect">
            <a:avLst>
              <a:gd name="adj" fmla="val 1867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65598" y="2135088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3699986" y="2146697"/>
            <a:ext cx="249328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Events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85336" y="2592824"/>
            <a:ext cx="5407938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Logs capture every Sign-up, Email login, Google SSO entry, and Logout event.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37133" y="3653195"/>
            <a:ext cx="673179" cy="30480"/>
          </a:xfrm>
          <a:prstGeom prst="roundRect">
            <a:avLst>
              <a:gd name="adj" fmla="val 309219"/>
            </a:avLst>
          </a:prstGeom>
          <a:solidFill>
            <a:srgbClr val="C274AE"/>
          </a:solidFill>
          <a:ln/>
        </p:spPr>
      </p:sp>
      <p:sp>
        <p:nvSpPr>
          <p:cNvPr id="11" name="Shape 9"/>
          <p:cNvSpPr/>
          <p:nvPr/>
        </p:nvSpPr>
        <p:spPr>
          <a:xfrm>
            <a:off x="7062788" y="3416022"/>
            <a:ext cx="504825" cy="504825"/>
          </a:xfrm>
          <a:prstGeom prst="roundRect">
            <a:avLst>
              <a:gd name="adj" fmla="val 1867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65598" y="3481447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8437126" y="3493056"/>
            <a:ext cx="249328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Navigation Events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437126" y="3939183"/>
            <a:ext cx="5407938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Tracks movement through sensitive areas, such as Dashboard views and Insights navigation.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6420088" y="4813697"/>
            <a:ext cx="673179" cy="30480"/>
          </a:xfrm>
          <a:prstGeom prst="roundRect">
            <a:avLst>
              <a:gd name="adj" fmla="val 309219"/>
            </a:avLst>
          </a:prstGeom>
          <a:solidFill>
            <a:srgbClr val="C274AE"/>
          </a:solidFill>
          <a:ln/>
        </p:spPr>
      </p:sp>
      <p:sp>
        <p:nvSpPr>
          <p:cNvPr id="16" name="Shape 14"/>
          <p:cNvSpPr/>
          <p:nvPr/>
        </p:nvSpPr>
        <p:spPr>
          <a:xfrm>
            <a:off x="7062788" y="4576524"/>
            <a:ext cx="504825" cy="504825"/>
          </a:xfrm>
          <a:prstGeom prst="roundRect">
            <a:avLst>
              <a:gd name="adj" fmla="val 1867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65598" y="4641949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6"/>
          <p:cNvSpPr/>
          <p:nvPr/>
        </p:nvSpPr>
        <p:spPr>
          <a:xfrm>
            <a:off x="3446502" y="4653558"/>
            <a:ext cx="274677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Administrative Actions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85336" y="5099685"/>
            <a:ext cx="5407938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Critical modification events (User Disable/Enable/Delete) are recorded with high priority.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537133" y="5974199"/>
            <a:ext cx="673179" cy="30480"/>
          </a:xfrm>
          <a:prstGeom prst="roundRect">
            <a:avLst>
              <a:gd name="adj" fmla="val 309219"/>
            </a:avLst>
          </a:prstGeom>
          <a:solidFill>
            <a:srgbClr val="C274AE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2788" y="5737027"/>
            <a:ext cx="504825" cy="504825"/>
          </a:xfrm>
          <a:prstGeom prst="roundRect">
            <a:avLst>
              <a:gd name="adj" fmla="val 1867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65598" y="5802451"/>
            <a:ext cx="29920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1"/>
          <p:cNvSpPr/>
          <p:nvPr/>
        </p:nvSpPr>
        <p:spPr>
          <a:xfrm>
            <a:off x="8437126" y="5814060"/>
            <a:ext cx="249328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Compliance Utility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437126" y="6260187"/>
            <a:ext cx="5407938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is structured for security investigations and regulatory compliance checks.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739028-63EE-E2E6-8EB4-21C3B129E7D4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728" y="534114"/>
            <a:ext cx="385905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Crypto Intelligence Dashboard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679728" y="1246108"/>
            <a:ext cx="132709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Providing users with professional-grade tools for real-time investment decision making.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9728" y="1993702"/>
            <a:ext cx="6398538" cy="1488877"/>
          </a:xfrm>
          <a:prstGeom prst="roundRect">
            <a:avLst>
              <a:gd name="adj" fmla="val 3131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81539" y="2195513"/>
            <a:ext cx="2226231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Technical Charts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81539" y="2659499"/>
            <a:ext cx="599491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BTC/USDT TradingView charts allowing for deep technical analysis within the platform.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79728" y="3676769"/>
            <a:ext cx="6398538" cy="1488877"/>
          </a:xfrm>
          <a:prstGeom prst="roundRect">
            <a:avLst>
              <a:gd name="adj" fmla="val 3131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81539" y="3878580"/>
            <a:ext cx="21581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Global Indices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81539" y="4342567"/>
            <a:ext cx="599491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monitoring of traditional markets (S&amp;P500, NIFTY) alongside crypto assets.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9728" y="5359837"/>
            <a:ext cx="6398538" cy="1488877"/>
          </a:xfrm>
          <a:prstGeom prst="roundRect">
            <a:avLst>
              <a:gd name="adj" fmla="val 31310"/>
            </a:avLst>
          </a:prstGeom>
          <a:solidFill>
            <a:srgbClr val="A95B95"/>
          </a:solidFill>
          <a:ln w="7620">
            <a:solidFill>
              <a:srgbClr val="C274A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81539" y="5561648"/>
            <a:ext cx="259306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Market News Integration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81539" y="6025634"/>
            <a:ext cx="599491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Aggregated financial news feeds to keep investors informed of macro trends.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0" y="814209"/>
            <a:ext cx="6398538" cy="63985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99E907-2EC6-ECCD-CF5A-83AC99A87F27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126" y="676513"/>
            <a:ext cx="3267551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6344126" y="1452443"/>
            <a:ext cx="742854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modern Single Page Application (SPA) leveraging serverless cloud power for maximum performance.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44126" y="2757011"/>
            <a:ext cx="3415308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(React Ecosystem)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344126" y="3682603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Routing: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React Router for seamless navigation.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44126" y="4552236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Styling: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Tailwind CSS for responsive, utility-first design.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44126" y="5421868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Context API for global data management.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44126" y="6291501"/>
            <a:ext cx="3415308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Integration: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Native embedding of TradingView widgets.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4986" y="2757011"/>
            <a:ext cx="33029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(Firebase Suite)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64986" y="3342322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Identity: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Firebase Auth managing SSO and sessions.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4986" y="4211955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Database: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Firestore NoSQL for User &amp; Audit data.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4986" y="5081588"/>
            <a:ext cx="341530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Security: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Custom Claims &amp; Firestore Security Rules.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64986" y="5951220"/>
            <a:ext cx="3415308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Infrastructure: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Fully serverless; no backend maintenance.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7AEBB8-D8C7-7C44-3ACE-916324CED931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16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511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Cipher Chain successfully delivers a secure, scalable, and production-ready fintech platform.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2420759" y="3323868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733" y="3509010"/>
            <a:ext cx="370284" cy="37028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667576" y="4311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Enterprise Security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2667576" y="4802267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Demonstrates RBAC and rigorous audit logging.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803807" y="3323868"/>
            <a:ext cx="4136231" cy="740569"/>
          </a:xfrm>
          <a:prstGeom prst="roundRect">
            <a:avLst>
              <a:gd name="adj" fmla="val 480062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6781" y="3509010"/>
            <a:ext cx="370284" cy="3702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050624" y="4311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Modern UX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050624" y="4802267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analytics in a cloud-native environment.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864037" y="6209467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3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4A42AE-2BA3-E661-3180-F52D6C034E0C}"/>
              </a:ext>
            </a:extLst>
          </p:cNvPr>
          <p:cNvSpPr/>
          <p:nvPr/>
        </p:nvSpPr>
        <p:spPr>
          <a:xfrm>
            <a:off x="12739254" y="7741422"/>
            <a:ext cx="1828800" cy="395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664</Words>
  <Application>Microsoft Office PowerPoint</Application>
  <PresentationFormat>Custom</PresentationFormat>
  <Paragraphs>100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Prompt Medium</vt:lpstr>
      <vt:lpstr>Mukta Light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abdul malik</dc:creator>
  <cp:lastModifiedBy>abdul malik</cp:lastModifiedBy>
  <cp:revision>2</cp:revision>
  <dcterms:created xsi:type="dcterms:W3CDTF">2025-12-04T01:23:00Z</dcterms:created>
  <dcterms:modified xsi:type="dcterms:W3CDTF">2025-12-04T01:34:58Z</dcterms:modified>
</cp:coreProperties>
</file>